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Barlow Bold" panose="020B0604020202020204" charset="0"/>
      <p:bold r:id="rId12"/>
    </p:embeddedFont>
    <p:embeddedFont>
      <p:font typeface="Bookman Old Style" panose="02050604050505020204" pitchFamily="18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</p:embeddedFont>
    <p:embeddedFont>
      <p:font typeface="Rockwell" panose="02060603020205020403" pitchFamily="18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7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7785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4323" y="1346836"/>
            <a:ext cx="10801754" cy="2865120"/>
          </a:xfrm>
        </p:spPr>
        <p:txBody>
          <a:bodyPr anchor="b">
            <a:normAutofit/>
          </a:bodyPr>
          <a:lstStyle>
            <a:lvl1pPr algn="ctr"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4323" y="4322446"/>
            <a:ext cx="10801754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40002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147247"/>
            <a:ext cx="12441077" cy="983226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96567" y="745586"/>
            <a:ext cx="12441077" cy="4055682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39198" cy="818966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05205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1521"/>
            <a:ext cx="12424514" cy="4109831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5045784"/>
            <a:ext cx="12424513" cy="1910623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33434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512174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045785"/>
            <a:ext cx="12424514" cy="19036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03934" y="8822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89547" y="3566512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85357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8" y="2552331"/>
            <a:ext cx="12426392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580667"/>
            <a:ext cx="12424516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36753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4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3" y="2505983"/>
            <a:ext cx="3958747" cy="98796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3" y="3493949"/>
            <a:ext cx="3958747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3853" y="2505984"/>
            <a:ext cx="3958270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33854" y="3493949"/>
            <a:ext cx="3959785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8" y="2505984"/>
            <a:ext cx="3949453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71616" y="3493949"/>
            <a:ext cx="3949453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03579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5" y="5035079"/>
            <a:ext cx="3958746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10424" y="2758784"/>
            <a:ext cx="352806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5" y="5726593"/>
            <a:ext cx="3958746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242" y="5035079"/>
            <a:ext cx="39587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82796" y="2758784"/>
            <a:ext cx="351663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618" y="5726592"/>
            <a:ext cx="3960403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8108" y="5035079"/>
            <a:ext cx="39478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783364" y="2758784"/>
            <a:ext cx="3518536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67957" y="5726594"/>
            <a:ext cx="3953110" cy="122284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4131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44760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731520"/>
            <a:ext cx="3051188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3" y="731520"/>
            <a:ext cx="9190446" cy="621792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39926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7960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9991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1765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3708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14552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27000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66023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66623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1221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093" y="788672"/>
            <a:ext cx="11680214" cy="3423284"/>
          </a:xfrm>
        </p:spPr>
        <p:txBody>
          <a:bodyPr anchor="b">
            <a:normAutofit/>
          </a:bodyPr>
          <a:lstStyle>
            <a:lvl1pPr>
              <a:defRPr sz="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5093" y="4322446"/>
            <a:ext cx="11680214" cy="1800224"/>
          </a:xfrm>
        </p:spPr>
        <p:txBody>
          <a:bodyPr/>
          <a:lstStyle>
            <a:lvl1pPr marL="0" indent="0" algn="ctr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50934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4" y="2505984"/>
            <a:ext cx="6127205" cy="4443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8084" y="2505984"/>
            <a:ext cx="6112985" cy="4443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31970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12424513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165" y="2505984"/>
            <a:ext cx="5855039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6554" y="3494678"/>
            <a:ext cx="6128650" cy="3454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2404" y="2505984"/>
            <a:ext cx="5838665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494678"/>
            <a:ext cx="6114428" cy="3454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1226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19455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70217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4" y="731520"/>
            <a:ext cx="4718684" cy="2834640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3677" y="731520"/>
            <a:ext cx="7427390" cy="621792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0674" y="3566161"/>
            <a:ext cx="4718684" cy="3383279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36081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3" y="731520"/>
            <a:ext cx="7115728" cy="2834640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09765" y="910657"/>
            <a:ext cx="3906427" cy="5859646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3566160"/>
            <a:ext cx="7121940" cy="3383280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07198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515277"/>
            <a:ext cx="12424514" cy="4434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3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461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</p:sldLayoutIdLst>
  <p:hf sldNum="0" hdr="0" ft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408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5" Type="http://schemas.openxmlformats.org/officeDocument/2006/relationships/hyperlink" Target="https://www.makemytrip.com" TargetMode="External"/><Relationship Id="rId4" Type="http://schemas.openxmlformats.org/officeDocument/2006/relationships/hyperlink" Target="https://www.tripadvisor.co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3914365" y="0"/>
            <a:ext cx="6801670" cy="680167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98713" y="759143"/>
            <a:ext cx="2524839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3553210" y="4818185"/>
            <a:ext cx="7829897" cy="998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proposal outlines Ghurbo, an AI-powered tour planning system. We aim to revolutionize travel planning through automation. This project is part of CSE 299.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2841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Abstract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66604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97" y="2695992"/>
            <a:ext cx="342067" cy="4275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62326" y="274046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Smart Tour Planner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462326" y="3226594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Ghurbo automates personalized tour plan generation.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758309" y="400657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997" y="4036516"/>
            <a:ext cx="342067" cy="4275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62326" y="408098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Inputs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462326" y="4567118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Uses budget, travelers, and duration for customization.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758309" y="534709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997" y="5377041"/>
            <a:ext cx="342067" cy="42755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462326" y="5421511"/>
            <a:ext cx="289917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Comprehensive Details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462326" y="5907643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Includes destinations, hotels, attractions, food, and guides. Also suggests best times to visit.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10" grpId="0" animBg="1"/>
      <p:bldP spid="11" grpId="0" animBg="1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87499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912626"/>
            <a:ext cx="3705344" cy="1959412"/>
          </a:xfrm>
          <a:prstGeom prst="roundRect">
            <a:avLst>
              <a:gd name="adj" fmla="val 9952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312920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Manual Planning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3615333"/>
            <a:ext cx="32721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Tour planning is time-consuming and complex.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228" y="2912626"/>
            <a:ext cx="3705463" cy="1959412"/>
          </a:xfrm>
          <a:prstGeom prst="roundRect">
            <a:avLst>
              <a:gd name="adj" fmla="val 9952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96803" y="312920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Traveler Challenges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96803" y="3615333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Struggles with budget, timing, and information overload.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088612"/>
            <a:ext cx="7627382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74884" y="53051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 Unified Solution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4884" y="5791319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Current systems lack complete automation and personalization.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5713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Literature Review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Existing Platforms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TripAdvisor and MakeMyTrip offer limited features.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 Limitations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Current AI planners often lack full cost breakdown.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Ghurbo's Goal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and enhance features into one platform.</a:t>
            </a:r>
            <a:endParaRPr lang="en-US" sz="1700" dirty="0"/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964" y="3754755"/>
            <a:ext cx="4156353" cy="4156353"/>
          </a:xfrm>
          <a:prstGeom prst="rect">
            <a:avLst/>
          </a:prstGeom>
          <a:scene3d>
            <a:camera prst="obliqueBottomRight"/>
            <a:lightRig rig="threePt" dir="t"/>
          </a:scene3d>
        </p:spPr>
      </p:pic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6964" y="3754755"/>
            <a:ext cx="4156353" cy="4156353"/>
          </a:xfrm>
          <a:prstGeom prst="rect">
            <a:avLst/>
          </a:prstGeom>
          <a:scene3d>
            <a:camera prst="obliqueBottomRight"/>
            <a:lightRig rig="threePt" dir="t"/>
          </a:scene3d>
        </p:spPr>
      </p:pic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6964" y="3754755"/>
            <a:ext cx="4156353" cy="4156353"/>
          </a:xfrm>
          <a:prstGeom prst="rect">
            <a:avLst/>
          </a:prstGeom>
          <a:scene3d>
            <a:camera prst="obliqueBottomRight"/>
            <a:lightRig rig="threePt" dir="t"/>
          </a:scene3d>
        </p:spPr>
      </p:pic>
      <p:pic>
        <p:nvPicPr>
          <p:cNvPr id="2" name="Image 0"/>
          <p:cNvPicPr>
            <a:picLocks noChangeAspect="1"/>
          </p:cNvPicPr>
          <p:nvPr/>
        </p:nvPicPr>
        <p:blipFill>
          <a:blip r:embed="rId6"/>
          <a:srcRect t="14630" b="14773"/>
          <a:stretch>
            <a:fillRect/>
          </a:stretch>
        </p:blipFill>
        <p:spPr>
          <a:xfrm>
            <a:off x="0" y="-177760"/>
            <a:ext cx="14630400" cy="344287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29843" y="3247210"/>
            <a:ext cx="4857036" cy="606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Proposed Solution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2531626" y="4148376"/>
            <a:ext cx="2428518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Inputs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717709" y="4562713"/>
            <a:ext cx="4242435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Users specify budget, duration, and group size.</a:t>
            </a:r>
            <a:endParaRPr lang="en-US" sz="1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6964" y="3754755"/>
            <a:ext cx="4156353" cy="4156353"/>
          </a:xfrm>
          <a:prstGeom prst="rect">
            <a:avLst/>
          </a:prstGeom>
          <a:scene3d>
            <a:camera prst="obliqueBottomRight"/>
            <a:lightRig rig="threePt" dir="t"/>
          </a:scene3d>
        </p:spPr>
      </p:pic>
      <p:sp>
        <p:nvSpPr>
          <p:cNvPr id="7" name="Text 3"/>
          <p:cNvSpPr/>
          <p:nvPr/>
        </p:nvSpPr>
        <p:spPr>
          <a:xfrm>
            <a:off x="6340614" y="4470142"/>
            <a:ext cx="276106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9670137" y="4148376"/>
            <a:ext cx="2463879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Comprehensive Output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9670137" y="4562713"/>
            <a:ext cx="4242554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Provides tourist spots, hotel options with prices, local attractions.</a:t>
            </a:r>
            <a:endParaRPr lang="en-US" sz="1450" dirty="0"/>
          </a:p>
        </p:txBody>
      </p:sp>
      <p:sp>
        <p:nvSpPr>
          <p:cNvPr id="11" name="Text 6"/>
          <p:cNvSpPr/>
          <p:nvPr/>
        </p:nvSpPr>
        <p:spPr>
          <a:xfrm>
            <a:off x="8367177" y="4823877"/>
            <a:ext cx="276106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150" dirty="0"/>
          </a:p>
        </p:txBody>
      </p:sp>
      <p:sp>
        <p:nvSpPr>
          <p:cNvPr id="12" name="Text 7"/>
          <p:cNvSpPr/>
          <p:nvPr/>
        </p:nvSpPr>
        <p:spPr>
          <a:xfrm>
            <a:off x="9670137" y="6217325"/>
            <a:ext cx="2428518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Detailed Breakdown</a:t>
            </a: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9670137" y="6631662"/>
            <a:ext cx="4242554" cy="885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Includes food recommendations with prices and travel guide costs. Also suggests optimal travel times.</a:t>
            </a:r>
            <a:endParaRPr lang="en-US" sz="1450" dirty="0"/>
          </a:p>
        </p:txBody>
      </p:sp>
      <p:sp>
        <p:nvSpPr>
          <p:cNvPr id="15" name="Text 9"/>
          <p:cNvSpPr/>
          <p:nvPr/>
        </p:nvSpPr>
        <p:spPr>
          <a:xfrm>
            <a:off x="8013561" y="6850440"/>
            <a:ext cx="276106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150" dirty="0"/>
          </a:p>
        </p:txBody>
      </p:sp>
      <p:sp>
        <p:nvSpPr>
          <p:cNvPr id="16" name="Text 10"/>
          <p:cNvSpPr/>
          <p:nvPr/>
        </p:nvSpPr>
        <p:spPr>
          <a:xfrm>
            <a:off x="2531626" y="6364962"/>
            <a:ext cx="2428518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Architecture</a:t>
            </a:r>
            <a:endParaRPr lang="en-US" sz="1900" dirty="0"/>
          </a:p>
        </p:txBody>
      </p:sp>
      <p:sp>
        <p:nvSpPr>
          <p:cNvPr id="17" name="Text 11"/>
          <p:cNvSpPr/>
          <p:nvPr/>
        </p:nvSpPr>
        <p:spPr>
          <a:xfrm>
            <a:off x="717709" y="6779300"/>
            <a:ext cx="4242435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Backend uses rule-based or ML engine. Frontend ensures user interaction.</a:t>
            </a:r>
            <a:endParaRPr lang="en-US" sz="1450" dirty="0"/>
          </a:p>
        </p:txBody>
      </p:sp>
      <p:sp>
        <p:nvSpPr>
          <p:cNvPr id="19" name="Text 12"/>
          <p:cNvSpPr/>
          <p:nvPr/>
        </p:nvSpPr>
        <p:spPr>
          <a:xfrm>
            <a:off x="5986879" y="6496824"/>
            <a:ext cx="276106" cy="345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150" dirty="0"/>
          </a:p>
        </p:txBody>
      </p:sp>
    </p:spTree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7" grpId="0" animBg="1"/>
      <p:bldP spid="8" grpId="0" animBg="1"/>
      <p:bldP spid="9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224915"/>
            <a:ext cx="733055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Expected Outcome and Tools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2262545"/>
            <a:ext cx="649962" cy="6499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4709" y="318325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44709" y="3669387"/>
            <a:ext cx="367831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Built with HTML, CSS, JavaScript, and React.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3774" y="2262545"/>
            <a:ext cx="649962" cy="6499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193774" y="318325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Backend &amp; Dev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193774" y="3669387"/>
            <a:ext cx="367831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Firebase for backend, Visual Studio Code for development.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4709" y="4904423"/>
            <a:ext cx="649962" cy="6499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4709" y="58251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Version Control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44709" y="6311265"/>
            <a:ext cx="367831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GitHub for collaborative version management.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93774" y="4904423"/>
            <a:ext cx="649962" cy="6499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193774" y="58251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Functional App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193774" y="6311265"/>
            <a:ext cx="367831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web-based tour planner application will be delivered.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32230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Work Plan (Timeline)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4514374"/>
            <a:ext cx="13113782" cy="30480"/>
          </a:xfrm>
          <a:prstGeom prst="roundRect">
            <a:avLst>
              <a:gd name="adj" fmla="val 639750"/>
            </a:avLst>
          </a:prstGeom>
          <a:solidFill>
            <a:srgbClr val="EEEFF5"/>
          </a:solidFill>
          <a:ln/>
        </p:spPr>
      </p:sp>
      <p:sp>
        <p:nvSpPr>
          <p:cNvPr id="4" name="Shape 2"/>
          <p:cNvSpPr/>
          <p:nvPr/>
        </p:nvSpPr>
        <p:spPr>
          <a:xfrm>
            <a:off x="2519720" y="3864412"/>
            <a:ext cx="30480" cy="649962"/>
          </a:xfrm>
          <a:prstGeom prst="roundRect">
            <a:avLst>
              <a:gd name="adj" fmla="val 639750"/>
            </a:avLst>
          </a:prstGeom>
          <a:solidFill>
            <a:srgbClr val="EEEFF5"/>
          </a:solidFill>
          <a:ln/>
        </p:spPr>
      </p:sp>
      <p:sp>
        <p:nvSpPr>
          <p:cNvPr id="5" name="Shape 3"/>
          <p:cNvSpPr/>
          <p:nvPr/>
        </p:nvSpPr>
        <p:spPr>
          <a:xfrm>
            <a:off x="2291239" y="427065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2363926" y="434748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109543" y="24682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Week 1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74884" y="2954417"/>
            <a:ext cx="312015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Requirement analysis and research phase.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4431744" y="4514374"/>
            <a:ext cx="30480" cy="649962"/>
          </a:xfrm>
          <a:prstGeom prst="roundRect">
            <a:avLst>
              <a:gd name="adj" fmla="val 639750"/>
            </a:avLst>
          </a:prstGeom>
          <a:solidFill>
            <a:srgbClr val="EEEFF5"/>
          </a:solidFill>
          <a:ln/>
        </p:spPr>
      </p:sp>
      <p:sp>
        <p:nvSpPr>
          <p:cNvPr id="10" name="Shape 8"/>
          <p:cNvSpPr/>
          <p:nvPr/>
        </p:nvSpPr>
        <p:spPr>
          <a:xfrm>
            <a:off x="4203263" y="427065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4275951" y="434748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3021687" y="538091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Week 2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2886908" y="5867043"/>
            <a:ext cx="312027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 preparation and GitHub setup.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343769" y="3864412"/>
            <a:ext cx="30480" cy="649962"/>
          </a:xfrm>
          <a:prstGeom prst="roundRect">
            <a:avLst>
              <a:gd name="adj" fmla="val 639750"/>
            </a:avLst>
          </a:prstGeom>
          <a:solidFill>
            <a:srgbClr val="EEEFF5"/>
          </a:solidFill>
          <a:ln/>
        </p:spPr>
      </p:sp>
      <p:sp>
        <p:nvSpPr>
          <p:cNvPr id="15" name="Shape 13"/>
          <p:cNvSpPr/>
          <p:nvPr/>
        </p:nvSpPr>
        <p:spPr>
          <a:xfrm>
            <a:off x="6115288" y="427065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6187976" y="434748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4933712" y="24682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Week 3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4798933" y="2954417"/>
            <a:ext cx="312027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Development of backend logic.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8255913" y="4514374"/>
            <a:ext cx="30480" cy="649962"/>
          </a:xfrm>
          <a:prstGeom prst="roundRect">
            <a:avLst>
              <a:gd name="adj" fmla="val 639750"/>
            </a:avLst>
          </a:prstGeom>
          <a:solidFill>
            <a:srgbClr val="EEEFF5"/>
          </a:solidFill>
          <a:ln/>
        </p:spPr>
      </p:sp>
      <p:sp>
        <p:nvSpPr>
          <p:cNvPr id="20" name="Shape 18"/>
          <p:cNvSpPr/>
          <p:nvPr/>
        </p:nvSpPr>
        <p:spPr>
          <a:xfrm>
            <a:off x="8027432" y="427065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8100120" y="434748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6845856" y="538091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Week 4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6711077" y="5867043"/>
            <a:ext cx="312027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Frontend integration with backend.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10167938" y="3864412"/>
            <a:ext cx="30480" cy="649962"/>
          </a:xfrm>
          <a:prstGeom prst="roundRect">
            <a:avLst>
              <a:gd name="adj" fmla="val 639750"/>
            </a:avLst>
          </a:prstGeom>
          <a:solidFill>
            <a:srgbClr val="EEEFF5"/>
          </a:solidFill>
          <a:ln/>
        </p:spPr>
      </p:sp>
      <p:sp>
        <p:nvSpPr>
          <p:cNvPr id="25" name="Shape 23"/>
          <p:cNvSpPr/>
          <p:nvPr/>
        </p:nvSpPr>
        <p:spPr>
          <a:xfrm>
            <a:off x="9939457" y="427065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26" name="Text 24"/>
          <p:cNvSpPr/>
          <p:nvPr/>
        </p:nvSpPr>
        <p:spPr>
          <a:xfrm>
            <a:off x="10012144" y="434748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5</a:t>
            </a:r>
            <a:endParaRPr lang="en-US" sz="2650" dirty="0"/>
          </a:p>
        </p:txBody>
      </p:sp>
      <p:sp>
        <p:nvSpPr>
          <p:cNvPr id="27" name="Text 25"/>
          <p:cNvSpPr/>
          <p:nvPr/>
        </p:nvSpPr>
        <p:spPr>
          <a:xfrm>
            <a:off x="8757880" y="24682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Week 5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8623102" y="2954417"/>
            <a:ext cx="312027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Thorough testing and adjustments.</a:t>
            </a:r>
            <a:endParaRPr lang="en-US" sz="1700" dirty="0"/>
          </a:p>
        </p:txBody>
      </p:sp>
      <p:sp>
        <p:nvSpPr>
          <p:cNvPr id="29" name="Shape 27"/>
          <p:cNvSpPr/>
          <p:nvPr/>
        </p:nvSpPr>
        <p:spPr>
          <a:xfrm>
            <a:off x="12080081" y="4514374"/>
            <a:ext cx="30480" cy="649962"/>
          </a:xfrm>
          <a:prstGeom prst="roundRect">
            <a:avLst>
              <a:gd name="adj" fmla="val 639750"/>
            </a:avLst>
          </a:prstGeom>
          <a:solidFill>
            <a:srgbClr val="EEEFF5"/>
          </a:solidFill>
          <a:ln/>
        </p:spPr>
      </p:sp>
      <p:sp>
        <p:nvSpPr>
          <p:cNvPr id="30" name="Shape 28"/>
          <p:cNvSpPr/>
          <p:nvPr/>
        </p:nvSpPr>
        <p:spPr>
          <a:xfrm>
            <a:off x="11851600" y="427065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31" name="Text 29"/>
          <p:cNvSpPr/>
          <p:nvPr/>
        </p:nvSpPr>
        <p:spPr>
          <a:xfrm>
            <a:off x="11924288" y="434748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6</a:t>
            </a:r>
            <a:endParaRPr lang="en-US" sz="2650" dirty="0"/>
          </a:p>
        </p:txBody>
      </p:sp>
      <p:sp>
        <p:nvSpPr>
          <p:cNvPr id="32" name="Text 30"/>
          <p:cNvSpPr/>
          <p:nvPr/>
        </p:nvSpPr>
        <p:spPr>
          <a:xfrm>
            <a:off x="10670024" y="538091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Week 6</a:t>
            </a:r>
            <a:endParaRPr lang="en-US" sz="2200" dirty="0"/>
          </a:p>
        </p:txBody>
      </p:sp>
      <p:sp>
        <p:nvSpPr>
          <p:cNvPr id="33" name="Text 31"/>
          <p:cNvSpPr/>
          <p:nvPr/>
        </p:nvSpPr>
        <p:spPr>
          <a:xfrm>
            <a:off x="10535245" y="5867043"/>
            <a:ext cx="312027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Final review and comprehensive documentation.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11" grpId="0" animBg="1"/>
      <p:bldP spid="12" grpId="0" animBg="1"/>
      <p:bldP spid="13" grpId="0" animBg="1"/>
      <p:bldP spid="16" grpId="0" animBg="1"/>
      <p:bldP spid="17" grpId="0" animBg="1"/>
      <p:bldP spid="18" grpId="0" animBg="1"/>
      <p:bldP spid="21" grpId="0" animBg="1"/>
      <p:bldP spid="22" grpId="0" animBg="1"/>
      <p:bldP spid="23" grpId="0" animBg="1"/>
      <p:bldP spid="26" grpId="0" animBg="1"/>
      <p:bldP spid="27" grpId="0" animBg="1"/>
      <p:bldP spid="28" grpId="0" animBg="1"/>
      <p:bldP spid="31" grpId="0" animBg="1"/>
      <p:bldP spid="32" grpId="0" animBg="1"/>
      <p:bldP spid="3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00013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References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037767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TripAdvisor - </a:t>
            </a:r>
            <a:r>
              <a:rPr lang="en-US" sz="1700" u="sng" dirty="0">
                <a:solidFill>
                  <a:srgbClr val="9998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https://www.tripadvisor.com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460200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MakeMyTrip - </a:t>
            </a:r>
            <a:r>
              <a:rPr lang="en-US" sz="1700" u="sng" dirty="0">
                <a:solidFill>
                  <a:srgbClr val="9998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https://www.makemytrip.com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4882634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 and APIs to be finalized during development.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24921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286845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appreciate your attention and time. We are ready to answer your questions. Your feedback is highly valuable.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Theme 05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FE6902"/>
      </a:accent1>
      <a:accent2>
        <a:srgbClr val="FF7D01"/>
      </a:accent2>
      <a:accent3>
        <a:srgbClr val="FF9000"/>
      </a:accent3>
      <a:accent4>
        <a:srgbClr val="FFA202"/>
      </a:accent4>
      <a:accent5>
        <a:srgbClr val="FFC002"/>
      </a:accent5>
      <a:accent6>
        <a:srgbClr val="FFCC02"/>
      </a:accent6>
      <a:hlink>
        <a:srgbClr val="FFFFFF"/>
      </a:hlink>
      <a:folHlink>
        <a:srgbClr val="595959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174</TotalTime>
  <Words>365</Words>
  <Application>Microsoft Office PowerPoint</Application>
  <PresentationFormat>Custom</PresentationFormat>
  <Paragraphs>78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Montserrat</vt:lpstr>
      <vt:lpstr>Barlow Bold</vt:lpstr>
      <vt:lpstr>Arial</vt:lpstr>
      <vt:lpstr>Bookman Old Style</vt:lpstr>
      <vt:lpstr>Rockwell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Rokib Hasan</cp:lastModifiedBy>
  <cp:revision>9</cp:revision>
  <dcterms:created xsi:type="dcterms:W3CDTF">2025-06-13T09:44:42Z</dcterms:created>
  <dcterms:modified xsi:type="dcterms:W3CDTF">2025-06-15T10:46:15Z</dcterms:modified>
</cp:coreProperties>
</file>